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sldIdLst>
    <p:sldId id="261" r:id="rId5"/>
    <p:sldId id="281" r:id="rId6"/>
    <p:sldId id="279" r:id="rId7"/>
    <p:sldId id="271" r:id="rId8"/>
    <p:sldId id="262" r:id="rId9"/>
    <p:sldId id="264" r:id="rId10"/>
    <p:sldId id="274" r:id="rId11"/>
    <p:sldId id="263" r:id="rId12"/>
    <p:sldId id="265" r:id="rId13"/>
    <p:sldId id="266" r:id="rId14"/>
    <p:sldId id="267" r:id="rId15"/>
    <p:sldId id="268" r:id="rId16"/>
    <p:sldId id="272" r:id="rId17"/>
    <p:sldId id="273" r:id="rId18"/>
    <p:sldId id="276" r:id="rId19"/>
    <p:sldId id="275" r:id="rId20"/>
    <p:sldId id="280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4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3611" y="20219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Multi-Channel RF power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/>
              <a:t>TEAM Mosfet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1750-A47F-AAF0-E2BA-53BABB951A14}"/>
              </a:ext>
            </a:extLst>
          </p:cNvPr>
          <p:cNvSpPr txBox="1"/>
          <p:nvPr/>
        </p:nvSpPr>
        <p:spPr>
          <a:xfrm>
            <a:off x="4723075" y="5104737"/>
            <a:ext cx="31781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Gunasekara L.U.A – 230212H</a:t>
            </a:r>
            <a:br>
              <a:rPr lang="en-US" dirty="0"/>
            </a:br>
            <a:r>
              <a:rPr lang="en-US" dirty="0"/>
              <a:t>Peiris T.S.R – 230470U</a:t>
            </a:r>
            <a:br>
              <a:rPr lang="en-US" dirty="0"/>
            </a:br>
            <a:r>
              <a:rPr lang="en-US" dirty="0"/>
              <a:t>Elapatha C.D – 230171E</a:t>
            </a:r>
            <a:br>
              <a:rPr lang="en-US" dirty="0"/>
            </a:br>
            <a:r>
              <a:rPr lang="en-US"/>
              <a:t>Kariyawasam J.</a:t>
            </a:r>
            <a:r>
              <a:rPr lang="en-US" dirty="0"/>
              <a:t>H.D – 230318M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803A6-D460-36A2-CE3D-A7798F492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F51B6E-6CFA-7BEF-CD7B-BE1668636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7534" l="6228" r="89777">
                        <a14:foregroundMark x1="56757" y1="21825" x2="56992" y2="33046"/>
                        <a14:foregroundMark x1="56992" y1="33046" x2="62632" y2="21332"/>
                        <a14:foregroundMark x1="62632" y1="21332" x2="56052" y2="22441"/>
                        <a14:foregroundMark x1="51586" y1="83600" x2="51704" y2="97657"/>
                        <a14:foregroundMark x1="51704" y1="97657" x2="56287" y2="83600"/>
                        <a14:foregroundMark x1="56287" y1="83600" x2="55934" y2="78545"/>
                        <a14:foregroundMark x1="6228" y1="44513" x2="7991" y2="47102"/>
                      </a14:backgroundRemoval>
                    </a14:imgEffect>
                  </a14:imgLayer>
                </a14:imgProps>
              </a:ext>
            </a:extLst>
          </a:blip>
          <a:srcRect l="16022" t="29840" r="54553" b="39520"/>
          <a:stretch>
            <a:fillRect/>
          </a:stretch>
        </p:blipFill>
        <p:spPr>
          <a:xfrm>
            <a:off x="8518967" y="165904"/>
            <a:ext cx="3148314" cy="3124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76187C-EEF5-67AC-65D7-08652FB1F3CF}"/>
              </a:ext>
            </a:extLst>
          </p:cNvPr>
          <p:cNvSpPr/>
          <p:nvPr/>
        </p:nvSpPr>
        <p:spPr>
          <a:xfrm>
            <a:off x="11014625" y="1914651"/>
            <a:ext cx="521970" cy="52959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F3F6FB7-7A81-5EF1-8B31-C0D67D128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72" y="2938844"/>
            <a:ext cx="7454096" cy="3569813"/>
          </a:xfrm>
          <a:prstGeom prst="rect">
            <a:avLst/>
          </a:prstGeom>
        </p:spPr>
      </p:pic>
      <p:pic>
        <p:nvPicPr>
          <p:cNvPr id="9" name="Picture 8" descr="A diagram of a circuit">
            <a:extLst>
              <a:ext uri="{FF2B5EF4-FFF2-40B4-BE49-F238E27FC236}">
                <a16:creationId xmlns:a16="http://schemas.microsoft.com/office/drawing/2014/main" id="{5A027911-5D46-16CE-55C0-4A9FF7D05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99" y="165904"/>
            <a:ext cx="5796801" cy="26910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93FC3F-081B-E8A9-ABF6-95029F164ECA}"/>
              </a:ext>
            </a:extLst>
          </p:cNvPr>
          <p:cNvSpPr txBox="1"/>
          <p:nvPr/>
        </p:nvSpPr>
        <p:spPr>
          <a:xfrm>
            <a:off x="6096000" y="1229360"/>
            <a:ext cx="249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LT5534 – log detector 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DE5630-2EDF-2F28-D53F-F2BC75AE5D34}"/>
              </a:ext>
            </a:extLst>
          </p:cNvPr>
          <p:cNvSpPr txBox="1"/>
          <p:nvPr/>
        </p:nvSpPr>
        <p:spPr>
          <a:xfrm>
            <a:off x="7833360" y="4539084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Successive log detector amplifier IC simulation </a:t>
            </a:r>
          </a:p>
          <a:p>
            <a:r>
              <a:rPr lang="en-US"/>
              <a:t>with universal operational amplifiers</a:t>
            </a:r>
          </a:p>
        </p:txBody>
      </p:sp>
    </p:spTree>
    <p:extLst>
      <p:ext uri="{BB962C8B-B14F-4D97-AF65-F5344CB8AC3E}">
        <p14:creationId xmlns:p14="http://schemas.microsoft.com/office/powerpoint/2010/main" val="4180634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E5F58-30A1-0480-483D-9F3EB2E0C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04EE3E-EE9C-E761-EFE3-5F09351F9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7534" l="6228" r="89777">
                        <a14:foregroundMark x1="56757" y1="21825" x2="56992" y2="33046"/>
                        <a14:foregroundMark x1="56992" y1="33046" x2="62632" y2="21332"/>
                        <a14:foregroundMark x1="62632" y1="21332" x2="56052" y2="22441"/>
                        <a14:foregroundMark x1="51586" y1="83600" x2="51704" y2="97657"/>
                        <a14:foregroundMark x1="51704" y1="97657" x2="56287" y2="83600"/>
                        <a14:foregroundMark x1="56287" y1="83600" x2="55934" y2="78545"/>
                        <a14:foregroundMark x1="6228" y1="44513" x2="7991" y2="47102"/>
                      </a14:backgroundRemoval>
                    </a14:imgEffect>
                  </a14:imgLayer>
                </a14:imgProps>
              </a:ext>
            </a:extLst>
          </a:blip>
          <a:srcRect l="30028" t="32850" r="27146" b="2316"/>
          <a:stretch>
            <a:fillRect/>
          </a:stretch>
        </p:blipFill>
        <p:spPr>
          <a:xfrm>
            <a:off x="9745884" y="123592"/>
            <a:ext cx="2303875" cy="33238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6747D0-7006-BA71-277F-3541BE015A46}"/>
              </a:ext>
            </a:extLst>
          </p:cNvPr>
          <p:cNvSpPr/>
          <p:nvPr/>
        </p:nvSpPr>
        <p:spPr>
          <a:xfrm>
            <a:off x="9950111" y="208344"/>
            <a:ext cx="1974536" cy="323911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08CC1-B48F-9772-F086-83AED7C3A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662" y="4105283"/>
            <a:ext cx="5040097" cy="25443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08E7EA-1951-A7CD-75B7-6F21790EA428}"/>
              </a:ext>
            </a:extLst>
          </p:cNvPr>
          <p:cNvSpPr txBox="1"/>
          <p:nvPr/>
        </p:nvSpPr>
        <p:spPr>
          <a:xfrm>
            <a:off x="2885440" y="762594"/>
            <a:ext cx="432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LED driver – LM3914 used in previous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32EF9-543E-8CA7-0712-E7A1AA47D8E9}"/>
              </a:ext>
            </a:extLst>
          </p:cNvPr>
          <p:cNvSpPr txBox="1"/>
          <p:nvPr/>
        </p:nvSpPr>
        <p:spPr>
          <a:xfrm>
            <a:off x="7214061" y="3100254"/>
            <a:ext cx="3264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LED driver – Current circuit designed following LM3914 datasheet</a:t>
            </a:r>
          </a:p>
        </p:txBody>
      </p:sp>
      <p:pic>
        <p:nvPicPr>
          <p:cNvPr id="9" name="Picture 8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BCB68568-E766-72F2-BA2E-CC3CCB09B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41" y="1493133"/>
            <a:ext cx="6653021" cy="32142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C3F5B7-DD3A-CCE0-7637-39DC6A744992}"/>
              </a:ext>
            </a:extLst>
          </p:cNvPr>
          <p:cNvSpPr txBox="1"/>
          <p:nvPr/>
        </p:nvSpPr>
        <p:spPr>
          <a:xfrm>
            <a:off x="1480011" y="4903202"/>
            <a:ext cx="326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LED driver simulation</a:t>
            </a:r>
          </a:p>
        </p:txBody>
      </p:sp>
    </p:spTree>
    <p:extLst>
      <p:ext uri="{BB962C8B-B14F-4D97-AF65-F5344CB8AC3E}">
        <p14:creationId xmlns:p14="http://schemas.microsoft.com/office/powerpoint/2010/main" val="350297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3B7A5-490A-9F35-34FF-0208EF7B8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A52835-F7AD-F772-CB0C-69EF2E2DC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7534" l="6228" r="89777">
                        <a14:foregroundMark x1="56757" y1="21825" x2="56992" y2="33046"/>
                        <a14:foregroundMark x1="56992" y1="33046" x2="62632" y2="21332"/>
                        <a14:foregroundMark x1="62632" y1="21332" x2="56052" y2="22441"/>
                        <a14:foregroundMark x1="51586" y1="83600" x2="51704" y2="97657"/>
                        <a14:foregroundMark x1="51704" y1="97657" x2="56287" y2="83600"/>
                        <a14:foregroundMark x1="56287" y1="83600" x2="55934" y2="78545"/>
                        <a14:foregroundMark x1="6228" y1="44513" x2="7991" y2="47102"/>
                      </a14:backgroundRemoval>
                    </a14:imgEffect>
                  </a14:imgLayer>
                </a14:imgProps>
              </a:ext>
            </a:extLst>
          </a:blip>
          <a:srcRect l="45411" t="10813" r="25152" b="66668"/>
          <a:stretch>
            <a:fillRect/>
          </a:stretch>
        </p:blipFill>
        <p:spPr>
          <a:xfrm>
            <a:off x="8564881" y="254000"/>
            <a:ext cx="3149600" cy="22961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3401CF-C824-F94A-4A98-DCE551F05344}"/>
              </a:ext>
            </a:extLst>
          </p:cNvPr>
          <p:cNvSpPr/>
          <p:nvPr/>
        </p:nvSpPr>
        <p:spPr>
          <a:xfrm>
            <a:off x="9164320" y="1158240"/>
            <a:ext cx="1635760" cy="13004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F2301-91D6-DA63-C46C-11561CFC3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5" y="1559560"/>
            <a:ext cx="5612475" cy="2904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F2A526-D8CD-F706-6EF7-CA83D6D85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54400"/>
            <a:ext cx="5890552" cy="3058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9BB3D8-43F3-6D26-6319-45A45B07EE92}"/>
              </a:ext>
            </a:extLst>
          </p:cNvPr>
          <p:cNvSpPr txBox="1"/>
          <p:nvPr/>
        </p:nvSpPr>
        <p:spPr>
          <a:xfrm>
            <a:off x="981957" y="409191"/>
            <a:ext cx="43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Power Supply and regulation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C934A-2B74-ABDA-59AB-2F2848E386AC}"/>
              </a:ext>
            </a:extLst>
          </p:cNvPr>
          <p:cNvSpPr txBox="1"/>
          <p:nvPr/>
        </p:nvSpPr>
        <p:spPr>
          <a:xfrm>
            <a:off x="1554480" y="4826000"/>
            <a:ext cx="4170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Power Supply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Feedback based series regulator for 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7806 regulator for fixed 6V supply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AB53FD-DC88-4103-1DF1-5BA098815FAE}"/>
              </a:ext>
            </a:extLst>
          </p:cNvPr>
          <p:cNvSpPr txBox="1"/>
          <p:nvPr/>
        </p:nvSpPr>
        <p:spPr>
          <a:xfrm>
            <a:off x="7673591" y="2993628"/>
            <a:ext cx="29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Simulated 5V power regulator</a:t>
            </a:r>
          </a:p>
        </p:txBody>
      </p:sp>
    </p:spTree>
    <p:extLst>
      <p:ext uri="{BB962C8B-B14F-4D97-AF65-F5344CB8AC3E}">
        <p14:creationId xmlns:p14="http://schemas.microsoft.com/office/powerpoint/2010/main" val="162364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9A1D5-150C-F847-11E8-9D0AB9BFA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6256C5-E6FC-1918-4705-92E2B93B960F}"/>
              </a:ext>
            </a:extLst>
          </p:cNvPr>
          <p:cNvSpPr txBox="1"/>
          <p:nvPr/>
        </p:nvSpPr>
        <p:spPr>
          <a:xfrm>
            <a:off x="1087438" y="151370"/>
            <a:ext cx="1039653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/>
              <a:t>Overall frequency response of previous design for 433Mhz</a:t>
            </a:r>
          </a:p>
        </p:txBody>
      </p:sp>
      <p:pic>
        <p:nvPicPr>
          <p:cNvPr id="8" name="Picture 7" descr="A diagram of a radio frequency&#10;&#10;AI-generated content may be incorrect.">
            <a:extLst>
              <a:ext uri="{FF2B5EF4-FFF2-40B4-BE49-F238E27FC236}">
                <a16:creationId xmlns:a16="http://schemas.microsoft.com/office/drawing/2014/main" id="{CA61C32B-DE94-4238-0369-27AC83410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60" y="710473"/>
            <a:ext cx="10212293" cy="587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1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E9F98-C709-33D9-1A87-644D183A1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6F984842-99EC-0204-1E82-4699EB8E3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171" y="719932"/>
            <a:ext cx="10184020" cy="5903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1EB69-A675-F6E1-A8A1-B18D910CC3A9}"/>
              </a:ext>
            </a:extLst>
          </p:cNvPr>
          <p:cNvSpPr txBox="1"/>
          <p:nvPr/>
        </p:nvSpPr>
        <p:spPr>
          <a:xfrm>
            <a:off x="1046656" y="196712"/>
            <a:ext cx="10396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Overall frequency response of current design for 433Mhz </a:t>
            </a:r>
          </a:p>
        </p:txBody>
      </p:sp>
    </p:spTree>
    <p:extLst>
      <p:ext uri="{BB962C8B-B14F-4D97-AF65-F5344CB8AC3E}">
        <p14:creationId xmlns:p14="http://schemas.microsoft.com/office/powerpoint/2010/main" val="390373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computer&#10;&#10;AI-generated content may be incorrect.">
            <a:extLst>
              <a:ext uri="{FF2B5EF4-FFF2-40B4-BE49-F238E27FC236}">
                <a16:creationId xmlns:a16="http://schemas.microsoft.com/office/drawing/2014/main" id="{7EC87999-3E2F-A933-6AF0-9ADE587C2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628" y="286745"/>
            <a:ext cx="8125427" cy="6284510"/>
          </a:xfrm>
        </p:spPr>
      </p:pic>
    </p:spTree>
    <p:extLst>
      <p:ext uri="{BB962C8B-B14F-4D97-AF65-F5344CB8AC3E}">
        <p14:creationId xmlns:p14="http://schemas.microsoft.com/office/powerpoint/2010/main" val="399917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0AFBA6-E378-C70D-66F3-6D1B8DC20558}"/>
              </a:ext>
            </a:extLst>
          </p:cNvPr>
          <p:cNvSpPr txBox="1"/>
          <p:nvPr/>
        </p:nvSpPr>
        <p:spPr>
          <a:xfrm>
            <a:off x="897732" y="223520"/>
            <a:ext cx="10396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Overall frequency response of current design for 915Mhz band</a:t>
            </a:r>
          </a:p>
        </p:txBody>
      </p:sp>
      <p:pic>
        <p:nvPicPr>
          <p:cNvPr id="10" name="Content Placeholder 9" descr="A diagram of a radio frequency&#10;&#10;AI-generated content may be incorrect.">
            <a:extLst>
              <a:ext uri="{FF2B5EF4-FFF2-40B4-BE49-F238E27FC236}">
                <a16:creationId xmlns:a16="http://schemas.microsoft.com/office/drawing/2014/main" id="{868B9C4A-2A7F-EA37-3AB4-C0A6FDA46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251" y="746740"/>
            <a:ext cx="10483495" cy="6042435"/>
          </a:xfrm>
        </p:spPr>
      </p:pic>
    </p:spTree>
    <p:extLst>
      <p:ext uri="{BB962C8B-B14F-4D97-AF65-F5344CB8AC3E}">
        <p14:creationId xmlns:p14="http://schemas.microsoft.com/office/powerpoint/2010/main" val="3641524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E5DC-5E7B-99BF-D15B-C07FA52C1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85" y="232928"/>
            <a:ext cx="9905998" cy="1478570"/>
          </a:xfrm>
        </p:spPr>
        <p:txBody>
          <a:bodyPr/>
          <a:lstStyle/>
          <a:p>
            <a:r>
              <a:rPr lang="en-US"/>
              <a:t>PCB layout and 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504DFA-E41C-5E29-3564-88E12A83B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062" y="1707825"/>
            <a:ext cx="5237037" cy="3541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7A802A-FA21-5F51-C6DB-C37C91AC4F75}"/>
              </a:ext>
            </a:extLst>
          </p:cNvPr>
          <p:cNvSpPr txBox="1"/>
          <p:nvPr/>
        </p:nvSpPr>
        <p:spPr>
          <a:xfrm>
            <a:off x="6627303" y="826506"/>
            <a:ext cx="418346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Inserting a ground plane to provide a return path for RF.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Placing vias as RF fencing for the RF trace and teardrops for impedance matching.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Closely placed inductors were places perpendicular to minimize EMI.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Guided wavelength calculation was done for frequency corresponding to dielectric material used (FR-4)</a:t>
            </a:r>
            <a:br>
              <a:rPr lang="en-US"/>
            </a:b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9499A-9C78-61A9-EAEE-E8197805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" t="19444" r="-221" b="2778"/>
          <a:stretch>
            <a:fillRect/>
          </a:stretch>
        </p:blipFill>
        <p:spPr>
          <a:xfrm>
            <a:off x="537289" y="5975388"/>
            <a:ext cx="4169622" cy="251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2CFAE-6D9C-1341-E055-0C33CA0D3009}"/>
              </a:ext>
            </a:extLst>
          </p:cNvPr>
          <p:cNvSpPr txBox="1"/>
          <p:nvPr/>
        </p:nvSpPr>
        <p:spPr>
          <a:xfrm>
            <a:off x="538263" y="560974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4 layer PCB stack-up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4545F8-D8A7-9A1B-9444-FF92B3D57A2A}"/>
              </a:ext>
            </a:extLst>
          </p:cNvPr>
          <p:cNvSpPr txBox="1"/>
          <p:nvPr/>
        </p:nvSpPr>
        <p:spPr>
          <a:xfrm>
            <a:off x="7566454" y="37398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Design rules followed</a:t>
            </a:r>
          </a:p>
        </p:txBody>
      </p:sp>
      <p:pic>
        <p:nvPicPr>
          <p:cNvPr id="10" name="Picture 9" descr="A black numbers on a white background&#10;&#10;AI-generated content may be incorrect.">
            <a:extLst>
              <a:ext uri="{FF2B5EF4-FFF2-40B4-BE49-F238E27FC236}">
                <a16:creationId xmlns:a16="http://schemas.microsoft.com/office/drawing/2014/main" id="{789CABAD-1718-050F-6FD4-B34FC123C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127" y="4376580"/>
            <a:ext cx="3499270" cy="7927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4108DE-49E9-E847-02D9-FF43D5B00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855" y="5166999"/>
            <a:ext cx="4001101" cy="11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31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4D44-F41D-D845-A191-C7243EE0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-607"/>
            <a:ext cx="9905998" cy="1478570"/>
          </a:xfrm>
        </p:spPr>
        <p:txBody>
          <a:bodyPr/>
          <a:lstStyle/>
          <a:p>
            <a:r>
              <a:rPr lang="en-US"/>
              <a:t>PCB design for RF constraints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8BB5BB-6C46-0037-3395-71CD691AF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64" y="1222531"/>
            <a:ext cx="6674244" cy="3921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FD514-83A0-E0B8-C51B-2ECA0B70E428}"/>
              </a:ext>
            </a:extLst>
          </p:cNvPr>
          <p:cNvSpPr txBox="1"/>
          <p:nvPr/>
        </p:nvSpPr>
        <p:spPr>
          <a:xfrm>
            <a:off x="538149" y="5334234"/>
            <a:ext cx="45891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JLC impedance matched 4 layer stack-up </a:t>
            </a:r>
            <a:r>
              <a:rPr lang="en-US">
                <a:ea typeface="+mn-lt"/>
                <a:cs typeface="+mn-lt"/>
              </a:rPr>
              <a:t>JLC0416H - 7628</a:t>
            </a:r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63E071-5177-CA78-3B0C-B218085E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00" t="7630" r="1590"/>
          <a:stretch>
            <a:fillRect/>
          </a:stretch>
        </p:blipFill>
        <p:spPr>
          <a:xfrm>
            <a:off x="6778371" y="1222531"/>
            <a:ext cx="5316584" cy="3921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F5A85-3C14-1E9E-680D-A7FDE72E71A9}"/>
              </a:ext>
            </a:extLst>
          </p:cNvPr>
          <p:cNvSpPr txBox="1"/>
          <p:nvPr/>
        </p:nvSpPr>
        <p:spPr>
          <a:xfrm>
            <a:off x="6783962" y="5334069"/>
            <a:ext cx="31427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Impedance matched to 50Ὼ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2EC40-CF66-457D-5B09-A913923C1E1B}"/>
              </a:ext>
            </a:extLst>
          </p:cNvPr>
          <p:cNvSpPr/>
          <p:nvPr/>
        </p:nvSpPr>
        <p:spPr>
          <a:xfrm>
            <a:off x="10864654" y="4933516"/>
            <a:ext cx="1047255" cy="21342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07A74-47A1-F722-CA7C-1041FFC856DD}"/>
              </a:ext>
            </a:extLst>
          </p:cNvPr>
          <p:cNvSpPr txBox="1"/>
          <p:nvPr/>
        </p:nvSpPr>
        <p:spPr>
          <a:xfrm>
            <a:off x="3050419" y="5843791"/>
            <a:ext cx="58674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Trace width calculated from JLC and Altium were slightly different (0.04mm) , JLC one was selected. </a:t>
            </a:r>
          </a:p>
        </p:txBody>
      </p:sp>
    </p:spTree>
    <p:extLst>
      <p:ext uri="{BB962C8B-B14F-4D97-AF65-F5344CB8AC3E}">
        <p14:creationId xmlns:p14="http://schemas.microsoft.com/office/powerpoint/2010/main" val="777079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5A523-2AE2-8AFC-9D85-4766C2D2A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2" y="1119881"/>
            <a:ext cx="6001588" cy="1914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AF6AE-F57A-8DD8-B8A9-8BE72C7BF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735" y="3823327"/>
            <a:ext cx="6439799" cy="2486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3BBBA-F8DA-A6F8-026C-7FA0AC73D5AF}"/>
              </a:ext>
            </a:extLst>
          </p:cNvPr>
          <p:cNvSpPr txBox="1"/>
          <p:nvPr/>
        </p:nvSpPr>
        <p:spPr>
          <a:xfrm>
            <a:off x="1183548" y="750549"/>
            <a:ext cx="2081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block 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5EB4-E534-A576-98FE-16866A077D8F}"/>
              </a:ext>
            </a:extLst>
          </p:cNvPr>
          <p:cNvSpPr txBox="1"/>
          <p:nvPr/>
        </p:nvSpPr>
        <p:spPr>
          <a:xfrm>
            <a:off x="6408752" y="3429000"/>
            <a:ext cx="459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diagram of current design after feedback</a:t>
            </a:r>
          </a:p>
        </p:txBody>
      </p:sp>
    </p:spTree>
    <p:extLst>
      <p:ext uri="{BB962C8B-B14F-4D97-AF65-F5344CB8AC3E}">
        <p14:creationId xmlns:p14="http://schemas.microsoft.com/office/powerpoint/2010/main" val="2460632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5695FE-0DB0-D7DA-CDC3-809994654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0305CC49-4E36-CB5C-C094-E3DB186E9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4891A655-2D56-DB1F-CB1C-D6E936902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F97FD628-CC56-8874-0CF4-53F2DA0FF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7BFAD6A6-2A1F-99D6-E5F7-44FC0049D2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2"/>
            <a:ext cx="12188389" cy="6857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A731FD-5DCA-8D36-E697-EE57DCAE3ECD}"/>
              </a:ext>
            </a:extLst>
          </p:cNvPr>
          <p:cNvSpPr txBox="1"/>
          <p:nvPr/>
        </p:nvSpPr>
        <p:spPr>
          <a:xfrm>
            <a:off x="471815" y="1278693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Practical realization of losses and factoring in noises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F27556-17BA-8DF9-F2BB-448158D5CC2C}"/>
              </a:ext>
            </a:extLst>
          </p:cNvPr>
          <p:cNvSpPr txBox="1"/>
          <p:nvPr/>
        </p:nvSpPr>
        <p:spPr>
          <a:xfrm>
            <a:off x="2426267" y="249622"/>
            <a:ext cx="70403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Prior to reaching the circuit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1B677-663F-6C35-EC5F-C7F002D1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" y="3499068"/>
            <a:ext cx="4807151" cy="3227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17756F-20FC-F81F-1C97-BCECEC022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654" y="952645"/>
            <a:ext cx="6786880" cy="565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D2F18-9829-8036-369A-B11C60698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0AA094-5535-A559-4A33-751EF925B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7534" l="6228" r="89777">
                        <a14:foregroundMark x1="56757" y1="21825" x2="56992" y2="33046"/>
                        <a14:foregroundMark x1="56992" y1="33046" x2="62632" y2="21332"/>
                        <a14:foregroundMark x1="62632" y1="21332" x2="56052" y2="22441"/>
                        <a14:foregroundMark x1="51586" y1="83600" x2="51704" y2="97657"/>
                        <a14:foregroundMark x1="51704" y1="97657" x2="56287" y2="83600"/>
                        <a14:foregroundMark x1="56287" y1="83600" x2="55934" y2="78545"/>
                        <a14:foregroundMark x1="6228" y1="44513" x2="7991" y2="471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184" y="1410208"/>
            <a:ext cx="3742049" cy="35661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09ECCF-7595-708B-34C5-699E7447A974}"/>
              </a:ext>
            </a:extLst>
          </p:cNvPr>
          <p:cNvSpPr/>
          <p:nvPr/>
        </p:nvSpPr>
        <p:spPr>
          <a:xfrm>
            <a:off x="902208" y="2963376"/>
            <a:ext cx="152400" cy="229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35C4D-2EE9-7D38-FE58-82D0EBED8440}"/>
              </a:ext>
            </a:extLst>
          </p:cNvPr>
          <p:cNvSpPr/>
          <p:nvPr/>
        </p:nvSpPr>
        <p:spPr>
          <a:xfrm>
            <a:off x="1164336" y="2963376"/>
            <a:ext cx="152400" cy="229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68601-5BEF-A1BC-3953-90AF8E231642}"/>
              </a:ext>
            </a:extLst>
          </p:cNvPr>
          <p:cNvSpPr/>
          <p:nvPr/>
        </p:nvSpPr>
        <p:spPr>
          <a:xfrm>
            <a:off x="1450848" y="3025352"/>
            <a:ext cx="176784" cy="167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7F4310-151C-C0FE-BE96-386FA63C780E}"/>
              </a:ext>
            </a:extLst>
          </p:cNvPr>
          <p:cNvSpPr/>
          <p:nvPr/>
        </p:nvSpPr>
        <p:spPr>
          <a:xfrm>
            <a:off x="1812697" y="3078332"/>
            <a:ext cx="176784" cy="167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EFC65C-CDFA-49C1-1822-22D22730DE17}"/>
              </a:ext>
            </a:extLst>
          </p:cNvPr>
          <p:cNvSpPr/>
          <p:nvPr/>
        </p:nvSpPr>
        <p:spPr>
          <a:xfrm>
            <a:off x="2064821" y="2705608"/>
            <a:ext cx="420622" cy="975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BAB1CD-B3D2-DE08-81ED-973DA3AA3BEF}"/>
              </a:ext>
            </a:extLst>
          </p:cNvPr>
          <p:cNvSpPr/>
          <p:nvPr/>
        </p:nvSpPr>
        <p:spPr>
          <a:xfrm>
            <a:off x="2326948" y="2096008"/>
            <a:ext cx="568652" cy="519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6FCC1F-F051-52BA-6B05-A20553243B7C}"/>
              </a:ext>
            </a:extLst>
          </p:cNvPr>
          <p:cNvCxnSpPr>
            <a:cxnSpLocks/>
            <a:stCxn id="4" idx="2"/>
            <a:endCxn id="28" idx="0"/>
          </p:cNvCxnSpPr>
          <p:nvPr/>
        </p:nvCxnSpPr>
        <p:spPr>
          <a:xfrm>
            <a:off x="978408" y="3193288"/>
            <a:ext cx="0" cy="2096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B5D5EF-A5DA-AAEF-D14A-86069321FA35}"/>
              </a:ext>
            </a:extLst>
          </p:cNvPr>
          <p:cNvCxnSpPr>
            <a:cxnSpLocks/>
          </p:cNvCxnSpPr>
          <p:nvPr/>
        </p:nvCxnSpPr>
        <p:spPr>
          <a:xfrm>
            <a:off x="1240536" y="1410208"/>
            <a:ext cx="0" cy="1553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568364-9BEE-1721-F090-4287A4EEA7CA}"/>
              </a:ext>
            </a:extLst>
          </p:cNvPr>
          <p:cNvCxnSpPr>
            <a:cxnSpLocks/>
          </p:cNvCxnSpPr>
          <p:nvPr/>
        </p:nvCxnSpPr>
        <p:spPr>
          <a:xfrm>
            <a:off x="1539240" y="3193288"/>
            <a:ext cx="0" cy="1470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616459-C98F-7E66-8CEB-973FE55B975C}"/>
              </a:ext>
            </a:extLst>
          </p:cNvPr>
          <p:cNvCxnSpPr>
            <a:cxnSpLocks/>
          </p:cNvCxnSpPr>
          <p:nvPr/>
        </p:nvCxnSpPr>
        <p:spPr>
          <a:xfrm flipH="1">
            <a:off x="1894130" y="1410208"/>
            <a:ext cx="6959" cy="1668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70427E-155A-4283-EF3C-C6032F488587}"/>
              </a:ext>
            </a:extLst>
          </p:cNvPr>
          <p:cNvCxnSpPr>
            <a:cxnSpLocks/>
          </p:cNvCxnSpPr>
          <p:nvPr/>
        </p:nvCxnSpPr>
        <p:spPr>
          <a:xfrm>
            <a:off x="2813304" y="1410208"/>
            <a:ext cx="0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F02DA08-4E40-5FFE-755F-B4FFF7504565}"/>
              </a:ext>
            </a:extLst>
          </p:cNvPr>
          <p:cNvCxnSpPr>
            <a:cxnSpLocks/>
          </p:cNvCxnSpPr>
          <p:nvPr/>
        </p:nvCxnSpPr>
        <p:spPr>
          <a:xfrm flipH="1">
            <a:off x="2573284" y="3553968"/>
            <a:ext cx="6959" cy="1668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EAD2DC-111F-4C16-DC2F-63BD8F501287}"/>
              </a:ext>
            </a:extLst>
          </p:cNvPr>
          <p:cNvCxnSpPr>
            <a:cxnSpLocks/>
          </p:cNvCxnSpPr>
          <p:nvPr/>
        </p:nvCxnSpPr>
        <p:spPr>
          <a:xfrm flipH="1">
            <a:off x="2485443" y="3553968"/>
            <a:ext cx="9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C67153B-342E-2A1B-00DF-53F9C30DB70A}"/>
              </a:ext>
            </a:extLst>
          </p:cNvPr>
          <p:cNvSpPr txBox="1"/>
          <p:nvPr/>
        </p:nvSpPr>
        <p:spPr>
          <a:xfrm>
            <a:off x="978408" y="774114"/>
            <a:ext cx="73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SAW filter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CBE09D-AC4D-0C26-7567-96514558362D}"/>
              </a:ext>
            </a:extLst>
          </p:cNvPr>
          <p:cNvSpPr txBox="1"/>
          <p:nvPr/>
        </p:nvSpPr>
        <p:spPr>
          <a:xfrm>
            <a:off x="438251" y="5289296"/>
            <a:ext cx="1080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ESD Protection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7063C7-3252-DE33-7CFA-E3420D65E6E7}"/>
              </a:ext>
            </a:extLst>
          </p:cNvPr>
          <p:cNvSpPr txBox="1"/>
          <p:nvPr/>
        </p:nvSpPr>
        <p:spPr>
          <a:xfrm>
            <a:off x="1210988" y="472972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66B9F8-9982-B5F9-4C3D-D597C9C6E5F6}"/>
              </a:ext>
            </a:extLst>
          </p:cNvPr>
          <p:cNvSpPr txBox="1"/>
          <p:nvPr/>
        </p:nvSpPr>
        <p:spPr>
          <a:xfrm>
            <a:off x="1627632" y="768996"/>
            <a:ext cx="992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Log detector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50BF07-5A33-CAB3-1DD4-47B8FFDFDEC4}"/>
              </a:ext>
            </a:extLst>
          </p:cNvPr>
          <p:cNvSpPr txBox="1"/>
          <p:nvPr/>
        </p:nvSpPr>
        <p:spPr>
          <a:xfrm>
            <a:off x="2585601" y="763878"/>
            <a:ext cx="1054870" cy="65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Power Supply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9EA9C1-41B7-31DE-B461-2C3F541482AC}"/>
              </a:ext>
            </a:extLst>
          </p:cNvPr>
          <p:cNvSpPr txBox="1"/>
          <p:nvPr/>
        </p:nvSpPr>
        <p:spPr>
          <a:xfrm>
            <a:off x="2167789" y="5222092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LED Circuit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45B779-958C-C775-799D-F710C9075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457" y="564630"/>
            <a:ext cx="7406321" cy="503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74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759CBAC-7274-2CF6-C337-E7575FBE7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8" b="97534" l="6228" r="89777">
                        <a14:foregroundMark x1="56757" y1="21825" x2="56992" y2="33046"/>
                        <a14:foregroundMark x1="56992" y1="33046" x2="62632" y2="21332"/>
                        <a14:foregroundMark x1="62632" y1="21332" x2="56052" y2="22441"/>
                        <a14:foregroundMark x1="51586" y1="83600" x2="51704" y2="97657"/>
                        <a14:foregroundMark x1="51704" y1="97657" x2="56287" y2="83600"/>
                        <a14:foregroundMark x1="56287" y1="83600" x2="55934" y2="78545"/>
                        <a14:foregroundMark x1="6228" y1="44513" x2="7991" y2="471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0294" y="9525"/>
            <a:ext cx="6969525" cy="66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6D151-AC28-09CB-D8B8-7C952921B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865B46-F8D0-9A87-DC43-5868E54B6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7534" l="6228" r="89777">
                        <a14:foregroundMark x1="56757" y1="21825" x2="56992" y2="33046"/>
                        <a14:foregroundMark x1="56992" y1="33046" x2="62632" y2="21332"/>
                        <a14:foregroundMark x1="62632" y1="21332" x2="56052" y2="22441"/>
                        <a14:foregroundMark x1="51586" y1="83600" x2="51704" y2="97657"/>
                        <a14:foregroundMark x1="51704" y1="97657" x2="56287" y2="83600"/>
                        <a14:foregroundMark x1="56287" y1="83600" x2="55934" y2="78545"/>
                        <a14:foregroundMark x1="6228" y1="44513" x2="7991" y2="47102"/>
                      </a14:backgroundRemoval>
                    </a14:imgEffect>
                  </a14:imgLayer>
                </a14:imgProps>
              </a:ext>
            </a:extLst>
          </a:blip>
          <a:srcRect l="1908" t="29840" r="59701" b="41513"/>
          <a:stretch>
            <a:fillRect/>
          </a:stretch>
        </p:blipFill>
        <p:spPr>
          <a:xfrm>
            <a:off x="7633919" y="304800"/>
            <a:ext cx="4107655" cy="2920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7F6868-8387-17BD-3224-F94FB9699C49}"/>
              </a:ext>
            </a:extLst>
          </p:cNvPr>
          <p:cNvSpPr/>
          <p:nvPr/>
        </p:nvSpPr>
        <p:spPr>
          <a:xfrm>
            <a:off x="9823873" y="1765299"/>
            <a:ext cx="521970" cy="52959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a person's head">
            <a:extLst>
              <a:ext uri="{FF2B5EF4-FFF2-40B4-BE49-F238E27FC236}">
                <a16:creationId xmlns:a16="http://schemas.microsoft.com/office/drawing/2014/main" id="{0D3AB432-FECC-E8A4-C27C-918E5473F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919" y="3849657"/>
            <a:ext cx="3772607" cy="2295616"/>
          </a:xfrm>
          <a:prstGeom prst="rect">
            <a:avLst/>
          </a:prstGeom>
        </p:spPr>
      </p:pic>
      <p:pic>
        <p:nvPicPr>
          <p:cNvPr id="10" name="Picture 9" descr="A graph showing a line graph&#10;&#10;AI-generated content may be incorrect.">
            <a:extLst>
              <a:ext uri="{FF2B5EF4-FFF2-40B4-BE49-F238E27FC236}">
                <a16:creationId xmlns:a16="http://schemas.microsoft.com/office/drawing/2014/main" id="{880C0DEE-9800-838C-96F2-E91BC8CB4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351" y="3931030"/>
            <a:ext cx="4428192" cy="24596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D2AAF9-16E1-F047-3E96-CD69539E1DD3}"/>
              </a:ext>
            </a:extLst>
          </p:cNvPr>
          <p:cNvSpPr txBox="1"/>
          <p:nvPr/>
        </p:nvSpPr>
        <p:spPr>
          <a:xfrm>
            <a:off x="4768980" y="43190"/>
            <a:ext cx="1685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SAW filter</a:t>
            </a:r>
          </a:p>
        </p:txBody>
      </p:sp>
      <p:pic>
        <p:nvPicPr>
          <p:cNvPr id="20" name="Picture 19" descr="Diagram of a diagram showing the output and output of an idt&#10;&#10;AI-generated content may be incorrect.">
            <a:extLst>
              <a:ext uri="{FF2B5EF4-FFF2-40B4-BE49-F238E27FC236}">
                <a16:creationId xmlns:a16="http://schemas.microsoft.com/office/drawing/2014/main" id="{03AAA4FD-0918-6B9C-7082-8E3708FBD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7981" y="659699"/>
            <a:ext cx="3596768" cy="25834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BCA808-FAA3-D0E5-C3ED-D61362A4C320}"/>
              </a:ext>
            </a:extLst>
          </p:cNvPr>
          <p:cNvSpPr txBox="1"/>
          <p:nvPr/>
        </p:nvSpPr>
        <p:spPr>
          <a:xfrm>
            <a:off x="3444066" y="3243117"/>
            <a:ext cx="3010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SAW filter internal structure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2C3272-63CB-A81A-4D4B-4CA2E2764B73}"/>
              </a:ext>
            </a:extLst>
          </p:cNvPr>
          <p:cNvSpPr txBox="1"/>
          <p:nvPr/>
        </p:nvSpPr>
        <p:spPr>
          <a:xfrm>
            <a:off x="2844626" y="6332872"/>
            <a:ext cx="2945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Transfer function wideband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06CB26-D421-4A5A-B530-B62FCF8A95AE}"/>
              </a:ext>
            </a:extLst>
          </p:cNvPr>
          <p:cNvSpPr txBox="1"/>
          <p:nvPr/>
        </p:nvSpPr>
        <p:spPr>
          <a:xfrm>
            <a:off x="7731586" y="6330094"/>
            <a:ext cx="3163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Transfer function narrowband</a:t>
            </a:r>
          </a:p>
        </p:txBody>
      </p:sp>
    </p:spTree>
    <p:extLst>
      <p:ext uri="{BB962C8B-B14F-4D97-AF65-F5344CB8AC3E}">
        <p14:creationId xmlns:p14="http://schemas.microsoft.com/office/powerpoint/2010/main" val="3134800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A878-4E0C-0F22-680A-5A6BD487C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66675F-8089-4548-2C5D-F64EE9C1E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7534" l="6228" r="89777">
                        <a14:foregroundMark x1="56757" y1="21825" x2="56992" y2="33046"/>
                        <a14:foregroundMark x1="56992" y1="33046" x2="62632" y2="21332"/>
                        <a14:foregroundMark x1="62632" y1="21332" x2="56052" y2="22441"/>
                        <a14:foregroundMark x1="51586" y1="83600" x2="51704" y2="97657"/>
                        <a14:foregroundMark x1="51704" y1="97657" x2="56287" y2="83600"/>
                        <a14:foregroundMark x1="56287" y1="83600" x2="55934" y2="78545"/>
                        <a14:foregroundMark x1="6228" y1="44513" x2="7991" y2="47102"/>
                      </a14:backgroundRemoval>
                    </a14:imgEffect>
                  </a14:imgLayer>
                </a14:imgProps>
              </a:ext>
            </a:extLst>
          </a:blip>
          <a:srcRect l="1908" t="29840" r="59701" b="41513"/>
          <a:stretch>
            <a:fillRect/>
          </a:stretch>
        </p:blipFill>
        <p:spPr>
          <a:xfrm>
            <a:off x="9194800" y="304801"/>
            <a:ext cx="2546774" cy="18110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2B30BE-9344-8C5B-A6EF-4BFE34C8FB18}"/>
              </a:ext>
            </a:extLst>
          </p:cNvPr>
          <p:cNvSpPr/>
          <p:nvPr/>
        </p:nvSpPr>
        <p:spPr>
          <a:xfrm>
            <a:off x="10447020" y="1104899"/>
            <a:ext cx="521970" cy="52959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64D7C-17A6-7A3E-CA5F-A92EDBFE9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631" y="638604"/>
            <a:ext cx="5222045" cy="1656285"/>
          </a:xfrm>
          <a:prstGeom prst="rect">
            <a:avLst/>
          </a:prstGeom>
        </p:spPr>
      </p:pic>
      <p:pic>
        <p:nvPicPr>
          <p:cNvPr id="4" name="Picture 3" descr="A graph of a computer&#10;&#10;AI-generated content may be incorrect.">
            <a:extLst>
              <a:ext uri="{FF2B5EF4-FFF2-40B4-BE49-F238E27FC236}">
                <a16:creationId xmlns:a16="http://schemas.microsoft.com/office/drawing/2014/main" id="{A6218BB1-BAF5-ECAF-7FA1-A74396C86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1" y="2617755"/>
            <a:ext cx="4787500" cy="3944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18B148-35B0-6C20-1642-C725855383C0}"/>
              </a:ext>
            </a:extLst>
          </p:cNvPr>
          <p:cNvSpPr txBox="1"/>
          <p:nvPr/>
        </p:nvSpPr>
        <p:spPr>
          <a:xfrm>
            <a:off x="4921947" y="202981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Designed filter</a:t>
            </a:r>
          </a:p>
        </p:txBody>
      </p:sp>
      <p:pic>
        <p:nvPicPr>
          <p:cNvPr id="18" name="Picture 17" descr="A graph of different types of loss&#10;&#10;AI-generated content may be incorrect.">
            <a:extLst>
              <a:ext uri="{FF2B5EF4-FFF2-40B4-BE49-F238E27FC236}">
                <a16:creationId xmlns:a16="http://schemas.microsoft.com/office/drawing/2014/main" id="{1886ACFF-37F3-95F1-2E39-F82B1D2B6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488" y="2617755"/>
            <a:ext cx="5042323" cy="39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8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76B0D-22C4-46F3-4052-BEF38AEDC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74C2FB-27F7-23D5-3896-373E560A6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7534" l="6228" r="89777">
                        <a14:foregroundMark x1="56757" y1="21825" x2="56992" y2="33046"/>
                        <a14:foregroundMark x1="56992" y1="33046" x2="62632" y2="21332"/>
                        <a14:foregroundMark x1="62632" y1="21332" x2="56052" y2="22441"/>
                        <a14:foregroundMark x1="51586" y1="83600" x2="51704" y2="97657"/>
                        <a14:foregroundMark x1="51704" y1="97657" x2="56287" y2="83600"/>
                        <a14:foregroundMark x1="56287" y1="83600" x2="55934" y2="78545"/>
                        <a14:foregroundMark x1="6228" y1="44513" x2="7991" y2="47102"/>
                      </a14:backgroundRemoval>
                    </a14:imgEffect>
                  </a14:imgLayer>
                </a14:imgProps>
              </a:ext>
            </a:extLst>
          </a:blip>
          <a:srcRect l="-579" t="37046" r="57783" b="31834"/>
          <a:stretch>
            <a:fillRect/>
          </a:stretch>
        </p:blipFill>
        <p:spPr>
          <a:xfrm>
            <a:off x="6659378" y="1030834"/>
            <a:ext cx="4285137" cy="297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4C56EC-8A42-C56B-F9F5-2DA417243DC7}"/>
              </a:ext>
            </a:extLst>
          </p:cNvPr>
          <p:cNvSpPr/>
          <p:nvPr/>
        </p:nvSpPr>
        <p:spPr>
          <a:xfrm>
            <a:off x="8291365" y="1710927"/>
            <a:ext cx="379585" cy="4866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radio receiver&#10;&#10;AI-generated content may be incorrect.">
            <a:extLst>
              <a:ext uri="{FF2B5EF4-FFF2-40B4-BE49-F238E27FC236}">
                <a16:creationId xmlns:a16="http://schemas.microsoft.com/office/drawing/2014/main" id="{5DF6CC93-F279-07AE-3BC9-439D53536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54" y="2081363"/>
            <a:ext cx="6274494" cy="3851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3F3911-F3E8-A741-B06F-52379D509852}"/>
              </a:ext>
            </a:extLst>
          </p:cNvPr>
          <p:cNvSpPr txBox="1"/>
          <p:nvPr/>
        </p:nvSpPr>
        <p:spPr>
          <a:xfrm>
            <a:off x="6636922" y="5948100"/>
            <a:ext cx="531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 NoteSAW-ComponentsESD protection for SAW filters - Qualcomm</a:t>
            </a:r>
          </a:p>
        </p:txBody>
      </p:sp>
    </p:spTree>
    <p:extLst>
      <p:ext uri="{BB962C8B-B14F-4D97-AF65-F5344CB8AC3E}">
        <p14:creationId xmlns:p14="http://schemas.microsoft.com/office/powerpoint/2010/main" val="1075206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4323D-F7AE-2003-3712-956388C17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0BFAA1-4D89-6FEC-25E1-553B72908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7534" l="6228" r="89777">
                        <a14:foregroundMark x1="56757" y1="21825" x2="56992" y2="33046"/>
                        <a14:foregroundMark x1="56992" y1="33046" x2="62632" y2="21332"/>
                        <a14:foregroundMark x1="62632" y1="21332" x2="56052" y2="22441"/>
                        <a14:foregroundMark x1="51586" y1="83600" x2="51704" y2="97657"/>
                        <a14:foregroundMark x1="51704" y1="97657" x2="56287" y2="83600"/>
                        <a14:foregroundMark x1="56287" y1="83600" x2="55934" y2="78545"/>
                        <a14:foregroundMark x1="6228" y1="44513" x2="7991" y2="47102"/>
                      </a14:backgroundRemoval>
                    </a14:imgEffect>
                  </a14:imgLayer>
                </a14:imgProps>
              </a:ext>
            </a:extLst>
          </a:blip>
          <a:srcRect l="1908" t="29840" r="59701" b="41513"/>
          <a:stretch>
            <a:fillRect/>
          </a:stretch>
        </p:blipFill>
        <p:spPr>
          <a:xfrm>
            <a:off x="7633919" y="304800"/>
            <a:ext cx="4107655" cy="2920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F2BFEB-907C-3135-DCF3-C0524E150D42}"/>
              </a:ext>
            </a:extLst>
          </p:cNvPr>
          <p:cNvSpPr/>
          <p:nvPr/>
        </p:nvSpPr>
        <p:spPr>
          <a:xfrm>
            <a:off x="10567585" y="1838451"/>
            <a:ext cx="521970" cy="52959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F6C1F-7DDD-2DB6-9DB7-8FCE61609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398" y="3725164"/>
            <a:ext cx="4893215" cy="2470403"/>
          </a:xfrm>
          <a:prstGeom prst="rect">
            <a:avLst/>
          </a:prstGeom>
        </p:spPr>
      </p:pic>
      <p:pic>
        <p:nvPicPr>
          <p:cNvPr id="5" name="Picture 4" descr="A diagram of a radio frequency&#10;&#10;AI-generated content may be incorrect.">
            <a:extLst>
              <a:ext uri="{FF2B5EF4-FFF2-40B4-BE49-F238E27FC236}">
                <a16:creationId xmlns:a16="http://schemas.microsoft.com/office/drawing/2014/main" id="{3E463D22-A017-8935-1017-396699A7C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87" y="747463"/>
            <a:ext cx="6458374" cy="495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1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11</TotalTime>
  <Words>280</Words>
  <Application>Microsoft Office PowerPoint</Application>
  <PresentationFormat>Widescreen</PresentationFormat>
  <Paragraphs>44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Tw Cen MT</vt:lpstr>
      <vt:lpstr>Circuit</vt:lpstr>
      <vt:lpstr>Multi-Channel RF power detector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PCB layout and design</vt:lpstr>
      <vt:lpstr>PCB design for RF constraints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PEIRIS T.S.R.</dc:creator>
  <cp:lastModifiedBy>230212H_ Lakindu Gunasekara</cp:lastModifiedBy>
  <cp:revision>4</cp:revision>
  <dcterms:created xsi:type="dcterms:W3CDTF">2025-10-13T09:37:43Z</dcterms:created>
  <dcterms:modified xsi:type="dcterms:W3CDTF">2025-12-10T10:58:23Z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